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302" r:id="rId3"/>
    <p:sldId id="305" r:id="rId4"/>
    <p:sldId id="258" r:id="rId5"/>
    <p:sldId id="308" r:id="rId6"/>
    <p:sldId id="301" r:id="rId7"/>
    <p:sldId id="283" r:id="rId8"/>
    <p:sldId id="276" r:id="rId9"/>
    <p:sldId id="284" r:id="rId10"/>
    <p:sldId id="285" r:id="rId11"/>
    <p:sldId id="296" r:id="rId12"/>
    <p:sldId id="295" r:id="rId13"/>
    <p:sldId id="294" r:id="rId14"/>
    <p:sldId id="306" r:id="rId15"/>
    <p:sldId id="307" r:id="rId16"/>
    <p:sldId id="297" r:id="rId17"/>
    <p:sldId id="29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12" d="100"/>
          <a:sy n="112" d="100"/>
        </p:scale>
        <p:origin x="9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B6B0E27-DC0F-4B3D-8360-00B3F823FFC8}" type="datetimeFigureOut">
              <a:rPr lang="en-US" smtClean="0"/>
              <a:t>3/16/2015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FBA2934-C84B-494D-A605-7F36DDDC6018}" type="slidenum">
              <a:rPr lang="en-US" smtClean="0"/>
              <a:t>‹#›</a:t>
            </a:fld>
            <a:endParaRPr lang="en-US"/>
          </a:p>
        </p:txBody>
      </p:sp>
    </p:spTree>
    <p:extLst>
      <p:ext uri="{BB962C8B-B14F-4D97-AF65-F5344CB8AC3E}">
        <p14:creationId xmlns:p14="http://schemas.microsoft.com/office/powerpoint/2010/main" val="3006135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23E6986-6290-4781-A31D-ABE9D51E085E}" type="datetimeFigureOut">
              <a:rPr lang="en-US" smtClean="0"/>
              <a:t>3/16/2015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9021BEC-875F-44DC-A67B-D3D63E317381}" type="slidenum">
              <a:rPr lang="en-US" smtClean="0"/>
              <a:t>‹#›</a:t>
            </a:fld>
            <a:endParaRPr lang="en-US"/>
          </a:p>
        </p:txBody>
      </p:sp>
    </p:spTree>
    <p:extLst>
      <p:ext uri="{BB962C8B-B14F-4D97-AF65-F5344CB8AC3E}">
        <p14:creationId xmlns:p14="http://schemas.microsoft.com/office/powerpoint/2010/main" val="1537318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1</a:t>
            </a:fld>
            <a:endParaRPr lang="en-US"/>
          </a:p>
        </p:txBody>
      </p:sp>
    </p:spTree>
    <p:extLst>
      <p:ext uri="{BB962C8B-B14F-4D97-AF65-F5344CB8AC3E}">
        <p14:creationId xmlns:p14="http://schemas.microsoft.com/office/powerpoint/2010/main" val="2386254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D3894-DE28-4F0A-BEDF-D92DC160B24F}" type="slidenum">
              <a:rPr lang="en-US" smtClean="0"/>
              <a:t>10</a:t>
            </a:fld>
            <a:endParaRPr lang="en-US" dirty="0"/>
          </a:p>
        </p:txBody>
      </p:sp>
    </p:spTree>
    <p:extLst>
      <p:ext uri="{BB962C8B-B14F-4D97-AF65-F5344CB8AC3E}">
        <p14:creationId xmlns:p14="http://schemas.microsoft.com/office/powerpoint/2010/main" val="2387114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D3894-DE28-4F0A-BEDF-D92DC160B24F}" type="slidenum">
              <a:rPr lang="en-US" smtClean="0"/>
              <a:t>11</a:t>
            </a:fld>
            <a:endParaRPr lang="en-US" dirty="0"/>
          </a:p>
        </p:txBody>
      </p:sp>
    </p:spTree>
    <p:extLst>
      <p:ext uri="{BB962C8B-B14F-4D97-AF65-F5344CB8AC3E}">
        <p14:creationId xmlns:p14="http://schemas.microsoft.com/office/powerpoint/2010/main" val="3129220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D3894-DE28-4F0A-BEDF-D92DC160B24F}" type="slidenum">
              <a:rPr lang="en-US" smtClean="0"/>
              <a:t>12</a:t>
            </a:fld>
            <a:endParaRPr lang="en-US" dirty="0"/>
          </a:p>
        </p:txBody>
      </p:sp>
    </p:spTree>
    <p:extLst>
      <p:ext uri="{BB962C8B-B14F-4D97-AF65-F5344CB8AC3E}">
        <p14:creationId xmlns:p14="http://schemas.microsoft.com/office/powerpoint/2010/main" val="956509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New</a:t>
            </a:r>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13</a:t>
            </a:fld>
            <a:endParaRPr lang="en-US" dirty="0"/>
          </a:p>
        </p:txBody>
      </p:sp>
    </p:spTree>
    <p:extLst>
      <p:ext uri="{BB962C8B-B14F-4D97-AF65-F5344CB8AC3E}">
        <p14:creationId xmlns:p14="http://schemas.microsoft.com/office/powerpoint/2010/main" val="1659108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14</a:t>
            </a:fld>
            <a:endParaRPr lang="en-US"/>
          </a:p>
        </p:txBody>
      </p:sp>
    </p:spTree>
    <p:extLst>
      <p:ext uri="{BB962C8B-B14F-4D97-AF65-F5344CB8AC3E}">
        <p14:creationId xmlns:p14="http://schemas.microsoft.com/office/powerpoint/2010/main" val="320829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D3894-DE28-4F0A-BEDF-D92DC160B24F}" type="slidenum">
              <a:rPr lang="en-US" smtClean="0"/>
              <a:t>15</a:t>
            </a:fld>
            <a:endParaRPr lang="en-US" dirty="0"/>
          </a:p>
        </p:txBody>
      </p:sp>
    </p:spTree>
    <p:extLst>
      <p:ext uri="{BB962C8B-B14F-4D97-AF65-F5344CB8AC3E}">
        <p14:creationId xmlns:p14="http://schemas.microsoft.com/office/powerpoint/2010/main" val="3839790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D3894-DE28-4F0A-BEDF-D92DC160B24F}" type="slidenum">
              <a:rPr lang="en-US" smtClean="0"/>
              <a:t>16</a:t>
            </a:fld>
            <a:endParaRPr lang="en-US" dirty="0"/>
          </a:p>
        </p:txBody>
      </p:sp>
    </p:spTree>
    <p:extLst>
      <p:ext uri="{BB962C8B-B14F-4D97-AF65-F5344CB8AC3E}">
        <p14:creationId xmlns:p14="http://schemas.microsoft.com/office/powerpoint/2010/main" val="1745310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This</a:t>
            </a:r>
            <a:r>
              <a:rPr lang="en-US" baseline="0" dirty="0" smtClean="0"/>
              <a:t> webinar is for the portions of the revised rule that directly affect FHWA.  I will not be covering the revisions related to Transit Vehicle Manufacturers.  I may use the words “recipient” and State DOTs interchangeably.  For FHWA our direct recipients are primarily the 52 State DOTs.  I may use FHWA instead of operating administration, for those of you from FTA and FAA, note that I do not mean to suggest all recipients need FHWA approval, I am just addressing the current audience who is comprised mainly of FHWA Divisions and State DOTs. I may use State DOT and UCP interchangeably when referring to certification.  Some State DOTs do certification and are members of the State’s UCP,  maybe it’s only member.  Others have separate entities that perform certification functions.</a:t>
            </a:r>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17</a:t>
            </a:fld>
            <a:endParaRPr lang="en-US" dirty="0"/>
          </a:p>
        </p:txBody>
      </p:sp>
    </p:spTree>
    <p:extLst>
      <p:ext uri="{BB962C8B-B14F-4D97-AF65-F5344CB8AC3E}">
        <p14:creationId xmlns:p14="http://schemas.microsoft.com/office/powerpoint/2010/main" val="64122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2</a:t>
            </a:fld>
            <a:endParaRPr lang="en-US"/>
          </a:p>
        </p:txBody>
      </p:sp>
    </p:spTree>
    <p:extLst>
      <p:ext uri="{BB962C8B-B14F-4D97-AF65-F5344CB8AC3E}">
        <p14:creationId xmlns:p14="http://schemas.microsoft.com/office/powerpoint/2010/main" val="1208297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3</a:t>
            </a:fld>
            <a:endParaRPr lang="en-US"/>
          </a:p>
        </p:txBody>
      </p:sp>
    </p:spTree>
    <p:extLst>
      <p:ext uri="{BB962C8B-B14F-4D97-AF65-F5344CB8AC3E}">
        <p14:creationId xmlns:p14="http://schemas.microsoft.com/office/powerpoint/2010/main" val="198665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4</a:t>
            </a:fld>
            <a:endParaRPr lang="en-US"/>
          </a:p>
        </p:txBody>
      </p:sp>
    </p:spTree>
    <p:extLst>
      <p:ext uri="{BB962C8B-B14F-4D97-AF65-F5344CB8AC3E}">
        <p14:creationId xmlns:p14="http://schemas.microsoft.com/office/powerpoint/2010/main" val="903165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5</a:t>
            </a:fld>
            <a:endParaRPr lang="en-US"/>
          </a:p>
        </p:txBody>
      </p:sp>
    </p:spTree>
    <p:extLst>
      <p:ext uri="{BB962C8B-B14F-4D97-AF65-F5344CB8AC3E}">
        <p14:creationId xmlns:p14="http://schemas.microsoft.com/office/powerpoint/2010/main" val="50294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21BEC-875F-44DC-A67B-D3D63E317381}" type="slidenum">
              <a:rPr lang="en-US" smtClean="0"/>
              <a:t>6</a:t>
            </a:fld>
            <a:endParaRPr lang="en-US"/>
          </a:p>
        </p:txBody>
      </p:sp>
    </p:spTree>
    <p:extLst>
      <p:ext uri="{BB962C8B-B14F-4D97-AF65-F5344CB8AC3E}">
        <p14:creationId xmlns:p14="http://schemas.microsoft.com/office/powerpoint/2010/main" val="39537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This does</a:t>
            </a:r>
            <a:r>
              <a:rPr lang="en-US" baseline="0" dirty="0" smtClean="0"/>
              <a:t> not change responsibility of assigning NAICS Code from UCP or State DOT.  DBEs and primes must be aware of NAICS Codes—look on the Directory– and include the NAICS Code on its commitment form.  Must include what the DBE will perform on the contract.  Having a written commitment from the DBEs is not new.</a:t>
            </a:r>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7</a:t>
            </a:fld>
            <a:endParaRPr lang="en-US" dirty="0"/>
          </a:p>
        </p:txBody>
      </p:sp>
    </p:spTree>
    <p:extLst>
      <p:ext uri="{BB962C8B-B14F-4D97-AF65-F5344CB8AC3E}">
        <p14:creationId xmlns:p14="http://schemas.microsoft.com/office/powerpoint/2010/main" val="2929976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0" lvl="1" defTabSz="912672">
              <a:defRPr/>
            </a:pPr>
            <a:r>
              <a:rPr lang="en-US" dirty="0" smtClean="0"/>
              <a:t>Adds examples of remedies recipient may deem appropriate.  For those of  you who have inquired as to when contract documents must be changed to incorporate these changes, all I can say is work with your Division to implement these changes as soon as possible.</a:t>
            </a:r>
          </a:p>
          <a:p>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8</a:t>
            </a:fld>
            <a:endParaRPr lang="en-US" dirty="0"/>
          </a:p>
        </p:txBody>
      </p:sp>
    </p:spTree>
    <p:extLst>
      <p:ext uri="{BB962C8B-B14F-4D97-AF65-F5344CB8AC3E}">
        <p14:creationId xmlns:p14="http://schemas.microsoft.com/office/powerpoint/2010/main" val="2672542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NPRM proposed</a:t>
            </a:r>
            <a:r>
              <a:rPr lang="en-US" baseline="0" dirty="0" smtClean="0"/>
              <a:t> to eliminate “responsibility” option.  The Department was concerned about allegations by DBEs of “bid shopping” that occurred after the low bidder was identified but before the low bidder was required to submit its DBE commitments.  However,  after considering the large number of comments that came in on this issue, and the desire to keep the program flexible, the Department chose to address the bid-shopping concern by limiting the number of days the low bidder has to submit its commitment.  We did a survey of DBE program plans to determine the average number of days States allowed for low bidders to submit commitments and determined that 5 was reasonable.  To allow States time to adjust, we are allowing 7 days until January 2017</a:t>
            </a:r>
            <a:endParaRPr lang="en-US" dirty="0"/>
          </a:p>
        </p:txBody>
      </p:sp>
      <p:sp>
        <p:nvSpPr>
          <p:cNvPr id="4" name="Slide Number Placeholder 3"/>
          <p:cNvSpPr>
            <a:spLocks noGrp="1"/>
          </p:cNvSpPr>
          <p:nvPr>
            <p:ph type="sldNum" sz="quarter" idx="10"/>
          </p:nvPr>
        </p:nvSpPr>
        <p:spPr/>
        <p:txBody>
          <a:bodyPr/>
          <a:lstStyle/>
          <a:p>
            <a:fld id="{55AD3894-DE28-4F0A-BEDF-D92DC160B24F}" type="slidenum">
              <a:rPr lang="en-US" smtClean="0"/>
              <a:t>9</a:t>
            </a:fld>
            <a:endParaRPr lang="en-US" dirty="0"/>
          </a:p>
        </p:txBody>
      </p:sp>
    </p:spTree>
    <p:extLst>
      <p:ext uri="{BB962C8B-B14F-4D97-AF65-F5344CB8AC3E}">
        <p14:creationId xmlns:p14="http://schemas.microsoft.com/office/powerpoint/2010/main" val="2675228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71709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90657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312189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120841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302540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93AFFD-16A9-4771-865C-468DE66242D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80770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93AFFD-16A9-4771-865C-468DE66242DC}"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192346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93AFFD-16A9-4771-865C-468DE66242DC}"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224798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3AFFD-16A9-4771-865C-468DE66242DC}"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3568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3AFFD-16A9-4771-865C-468DE66242D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9320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3AFFD-16A9-4771-865C-468DE66242D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204084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3AFFD-16A9-4771-865C-468DE66242DC}" type="datetimeFigureOut">
              <a:rPr lang="en-US" smtClean="0"/>
              <a:t>3/16/2015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41A34-C413-453B-B161-E595A052874B}" type="slidenum">
              <a:rPr lang="en-US" smtClean="0"/>
              <a:t>‹#›</a:t>
            </a:fld>
            <a:endParaRPr lang="en-US"/>
          </a:p>
        </p:txBody>
      </p:sp>
      <p:grpSp>
        <p:nvGrpSpPr>
          <p:cNvPr id="7" name="Group 6"/>
          <p:cNvGrpSpPr/>
          <p:nvPr userDrawn="1"/>
        </p:nvGrpSpPr>
        <p:grpSpPr>
          <a:xfrm>
            <a:off x="0" y="0"/>
            <a:ext cx="9144000" cy="6858000"/>
            <a:chOff x="0" y="0"/>
            <a:chExt cx="12192000" cy="685800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p:cNvPicPr>
              <a:picLocks noChangeAspect="1"/>
            </p:cNvPicPr>
            <p:nvPr userDrawn="1"/>
          </p:nvPicPr>
          <p:blipFill rotWithShape="1">
            <a:blip r:embed="rId13" cstate="print">
              <a:extLst>
                <a:ext uri="{28A0092B-C50C-407E-A947-70E740481C1C}">
                  <a14:useLocalDpi xmlns:a14="http://schemas.microsoft.com/office/drawing/2010/main" val="0"/>
                </a:ext>
              </a:extLst>
            </a:blip>
            <a:srcRect l="43211"/>
            <a:stretch/>
          </p:blipFill>
          <p:spPr>
            <a:xfrm>
              <a:off x="6999194" y="0"/>
              <a:ext cx="5192806" cy="6858000"/>
            </a:xfrm>
            <a:prstGeom prst="rect">
              <a:avLst/>
            </a:prstGeom>
          </p:spPr>
        </p:pic>
      </p:grpSp>
    </p:spTree>
    <p:extLst>
      <p:ext uri="{BB962C8B-B14F-4D97-AF65-F5344CB8AC3E}">
        <p14:creationId xmlns:p14="http://schemas.microsoft.com/office/powerpoint/2010/main" val="1574772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ohio.gov/db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446" y="515781"/>
            <a:ext cx="7367451" cy="1868831"/>
          </a:xfrm>
        </p:spPr>
        <p:txBody>
          <a:bodyPr>
            <a:normAutofit/>
          </a:bodyPr>
          <a:lstStyle/>
          <a:p>
            <a:r>
              <a:rPr lang="en-US" b="1" dirty="0" smtClean="0">
                <a:latin typeface="+mn-lt"/>
              </a:rPr>
              <a:t>Construction Program Update EEO and DBE</a:t>
            </a:r>
            <a:endParaRPr lang="en-US" b="1" dirty="0">
              <a:latin typeface="+mn-lt"/>
            </a:endParaRPr>
          </a:p>
        </p:txBody>
      </p:sp>
      <p:sp>
        <p:nvSpPr>
          <p:cNvPr id="3" name="Subtitle 2"/>
          <p:cNvSpPr>
            <a:spLocks noGrp="1"/>
          </p:cNvSpPr>
          <p:nvPr>
            <p:ph type="subTitle" idx="1"/>
          </p:nvPr>
        </p:nvSpPr>
        <p:spPr>
          <a:xfrm>
            <a:off x="1872341" y="3230846"/>
            <a:ext cx="7271659" cy="1655762"/>
          </a:xfrm>
        </p:spPr>
        <p:txBody>
          <a:bodyPr>
            <a:normAutofit/>
          </a:bodyPr>
          <a:lstStyle/>
          <a:p>
            <a:r>
              <a:rPr lang="en-US" dirty="0" smtClean="0"/>
              <a:t>Brad Jones, Deputy Director, Division of Construction</a:t>
            </a:r>
          </a:p>
          <a:p>
            <a:r>
              <a:rPr lang="en-US" dirty="0" smtClean="0"/>
              <a:t>Marci Wright, Administrator</a:t>
            </a:r>
          </a:p>
          <a:p>
            <a:r>
              <a:rPr lang="en-US" dirty="0" smtClean="0"/>
              <a:t>Office of Small and Disadvantaged Business Enterprise</a:t>
            </a:r>
            <a:endParaRPr lang="en-US" dirty="0"/>
          </a:p>
        </p:txBody>
      </p:sp>
    </p:spTree>
    <p:extLst>
      <p:ext uri="{BB962C8B-B14F-4D97-AF65-F5344CB8AC3E}">
        <p14:creationId xmlns:p14="http://schemas.microsoft.com/office/powerpoint/2010/main" val="349490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318885"/>
            <a:ext cx="7037294" cy="994172"/>
          </a:xfrm>
        </p:spPr>
        <p:txBody>
          <a:bodyPr>
            <a:normAutofit/>
          </a:bodyPr>
          <a:lstStyle/>
          <a:p>
            <a:pPr algn="ctr"/>
            <a:r>
              <a:rPr lang="en-US" b="1" dirty="0" smtClean="0"/>
              <a:t>Proposal Note 013</a:t>
            </a:r>
            <a:endParaRPr lang="en-US" b="1" dirty="0"/>
          </a:p>
        </p:txBody>
      </p:sp>
      <p:sp>
        <p:nvSpPr>
          <p:cNvPr id="2" name="Content Placeholder 1"/>
          <p:cNvSpPr>
            <a:spLocks noGrp="1"/>
          </p:cNvSpPr>
          <p:nvPr>
            <p:ph idx="1"/>
          </p:nvPr>
        </p:nvSpPr>
        <p:spPr>
          <a:xfrm>
            <a:off x="2094659" y="1807404"/>
            <a:ext cx="6810375" cy="4183197"/>
          </a:xfrm>
        </p:spPr>
        <p:txBody>
          <a:bodyPr>
            <a:normAutofit/>
          </a:bodyPr>
          <a:lstStyle/>
          <a:p>
            <a:r>
              <a:rPr lang="en-US" dirty="0" smtClean="0"/>
              <a:t>When a DBE is terminated or replaced –with permission– or fails to perform work, State must require prime to make good faith efforts to find another DBE to perform at least the same amount of work needed to meet the contract goal </a:t>
            </a:r>
          </a:p>
          <a:p>
            <a:r>
              <a:rPr lang="en-US" dirty="0" smtClean="0"/>
              <a:t>If State requests documentation, prime must submit within 7 days and recipient shall provide written determination of sufficiency of GFE</a:t>
            </a:r>
          </a:p>
          <a:p>
            <a:pPr marL="0" indent="0">
              <a:buNone/>
            </a:pP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10</a:t>
            </a:fld>
            <a:endParaRPr lang="en-US" dirty="0"/>
          </a:p>
        </p:txBody>
      </p:sp>
    </p:spTree>
    <p:extLst>
      <p:ext uri="{BB962C8B-B14F-4D97-AF65-F5344CB8AC3E}">
        <p14:creationId xmlns:p14="http://schemas.microsoft.com/office/powerpoint/2010/main" val="2571140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0029" y="467706"/>
            <a:ext cx="7277100" cy="994172"/>
          </a:xfrm>
        </p:spPr>
        <p:txBody>
          <a:bodyPr>
            <a:normAutofit/>
          </a:bodyPr>
          <a:lstStyle/>
          <a:p>
            <a:r>
              <a:rPr lang="en-US" b="1" dirty="0"/>
              <a:t>Appendix A—Good Faith Efforts</a:t>
            </a:r>
          </a:p>
        </p:txBody>
      </p:sp>
      <p:sp>
        <p:nvSpPr>
          <p:cNvPr id="2" name="Content Placeholder 1"/>
          <p:cNvSpPr>
            <a:spLocks noGrp="1"/>
          </p:cNvSpPr>
          <p:nvPr>
            <p:ph idx="1"/>
          </p:nvPr>
        </p:nvSpPr>
        <p:spPr>
          <a:xfrm>
            <a:off x="1934953" y="1721855"/>
            <a:ext cx="6567251" cy="4807132"/>
          </a:xfrm>
        </p:spPr>
        <p:txBody>
          <a:bodyPr>
            <a:normAutofit/>
          </a:bodyPr>
          <a:lstStyle/>
          <a:p>
            <a:r>
              <a:rPr lang="en-US" b="1" dirty="0" smtClean="0"/>
              <a:t>ODOT’s Efforts in Reviewing and Evaluating Good Faith Efforts</a:t>
            </a:r>
          </a:p>
          <a:p>
            <a:pPr lvl="1"/>
            <a:r>
              <a:rPr lang="en-US" dirty="0" smtClean="0"/>
              <a:t>Must review performance of other bidders</a:t>
            </a:r>
          </a:p>
          <a:p>
            <a:pPr lvl="1"/>
            <a:r>
              <a:rPr lang="en-US" dirty="0" smtClean="0"/>
              <a:t>Must require contractor to submit copies of each DBE and non-DBE subcontractor quote where a non-DBE was selected over a DBE due to price</a:t>
            </a:r>
          </a:p>
          <a:p>
            <a:pPr lvl="1"/>
            <a:r>
              <a:rPr lang="en-US" dirty="0" smtClean="0"/>
              <a:t>Contact DBEs listed to confirm they were actually contacted by prime</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11</a:t>
            </a:fld>
            <a:endParaRPr lang="en-US" dirty="0"/>
          </a:p>
        </p:txBody>
      </p:sp>
    </p:spTree>
    <p:extLst>
      <p:ext uri="{BB962C8B-B14F-4D97-AF65-F5344CB8AC3E}">
        <p14:creationId xmlns:p14="http://schemas.microsoft.com/office/powerpoint/2010/main" val="2316891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99346" y="302022"/>
            <a:ext cx="7142629" cy="994172"/>
          </a:xfrm>
        </p:spPr>
        <p:txBody>
          <a:bodyPr>
            <a:normAutofit/>
          </a:bodyPr>
          <a:lstStyle/>
          <a:p>
            <a:r>
              <a:rPr lang="en-US" b="1" dirty="0"/>
              <a:t>Appendix A—Good Faith Efforts</a:t>
            </a:r>
          </a:p>
        </p:txBody>
      </p:sp>
      <p:sp>
        <p:nvSpPr>
          <p:cNvPr id="2" name="Content Placeholder 1"/>
          <p:cNvSpPr>
            <a:spLocks noGrp="1"/>
          </p:cNvSpPr>
          <p:nvPr>
            <p:ph idx="1"/>
          </p:nvPr>
        </p:nvSpPr>
        <p:spPr>
          <a:xfrm>
            <a:off x="2236036" y="1688585"/>
            <a:ext cx="6279314" cy="4575481"/>
          </a:xfrm>
        </p:spPr>
        <p:txBody>
          <a:bodyPr>
            <a:normAutofit/>
          </a:bodyPr>
          <a:lstStyle/>
          <a:p>
            <a:r>
              <a:rPr lang="en-US" dirty="0" smtClean="0"/>
              <a:t>Negotiating in good faith; specifying work considered for DBEs; explaining why agreements could not be reached</a:t>
            </a:r>
          </a:p>
          <a:p>
            <a:r>
              <a:rPr lang="en-US" dirty="0" smtClean="0"/>
              <a:t>Not rejecting a DBE quote because it was not the lowest received as long as the quote was reasonable</a:t>
            </a:r>
          </a:p>
          <a:p>
            <a:r>
              <a:rPr lang="en-US" dirty="0" smtClean="0"/>
              <a:t>May not reject a replacement DBE if unable to find a DBE at the original price</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12</a:t>
            </a:fld>
            <a:endParaRPr lang="en-US" dirty="0"/>
          </a:p>
        </p:txBody>
      </p:sp>
    </p:spTree>
    <p:extLst>
      <p:ext uri="{BB962C8B-B14F-4D97-AF65-F5344CB8AC3E}">
        <p14:creationId xmlns:p14="http://schemas.microsoft.com/office/powerpoint/2010/main" val="94371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38568" y="365919"/>
            <a:ext cx="7300632" cy="994172"/>
          </a:xfrm>
        </p:spPr>
        <p:txBody>
          <a:bodyPr>
            <a:normAutofit/>
          </a:bodyPr>
          <a:lstStyle/>
          <a:p>
            <a:r>
              <a:rPr lang="en-US" b="1" dirty="0"/>
              <a:t>Appendix A—Good Faith Efforts</a:t>
            </a:r>
          </a:p>
        </p:txBody>
      </p:sp>
      <p:sp>
        <p:nvSpPr>
          <p:cNvPr id="2" name="Content Placeholder 1"/>
          <p:cNvSpPr>
            <a:spLocks noGrp="1"/>
          </p:cNvSpPr>
          <p:nvPr>
            <p:ph idx="1"/>
          </p:nvPr>
        </p:nvSpPr>
        <p:spPr>
          <a:xfrm>
            <a:off x="2054038" y="1661693"/>
            <a:ext cx="6642513" cy="4431458"/>
          </a:xfrm>
        </p:spPr>
        <p:txBody>
          <a:bodyPr>
            <a:normAutofit/>
          </a:bodyPr>
          <a:lstStyle/>
          <a:p>
            <a:r>
              <a:rPr lang="en-US" b="1" dirty="0" smtClean="0"/>
              <a:t>Efforts may include:</a:t>
            </a:r>
          </a:p>
          <a:p>
            <a:pPr marL="914400" lvl="1" indent="-457200">
              <a:buFont typeface="Wingdings" panose="05000000000000000000" pitchFamily="2" charset="2"/>
              <a:buChar char="q"/>
            </a:pPr>
            <a:r>
              <a:rPr lang="en-US" dirty="0" smtClean="0"/>
              <a:t>Conducting market research and solicit through all reasonable means DBEs with capability to do work</a:t>
            </a:r>
          </a:p>
          <a:p>
            <a:pPr marL="914400" lvl="1" indent="-457200">
              <a:buFont typeface="Wingdings" panose="05000000000000000000" pitchFamily="2" charset="2"/>
              <a:buChar char="q"/>
            </a:pPr>
            <a:r>
              <a:rPr lang="en-US" dirty="0" smtClean="0"/>
              <a:t>May include attending pre-bid meetings and matchmaking events</a:t>
            </a:r>
          </a:p>
          <a:p>
            <a:pPr marL="914400" lvl="1" indent="-457200">
              <a:buFont typeface="Wingdings" panose="05000000000000000000" pitchFamily="2" charset="2"/>
              <a:buChar char="q"/>
            </a:pPr>
            <a:r>
              <a:rPr lang="en-US" dirty="0" smtClean="0"/>
              <a:t>Posting notices; sending emails</a:t>
            </a:r>
          </a:p>
          <a:p>
            <a:pPr marL="914400" lvl="1" indent="-457200">
              <a:buFont typeface="Wingdings" panose="05000000000000000000" pitchFamily="2" charset="2"/>
              <a:buChar char="q"/>
            </a:pPr>
            <a:r>
              <a:rPr lang="en-US" dirty="0" smtClean="0"/>
              <a:t>Solicit as early as possible</a:t>
            </a:r>
          </a:p>
          <a:p>
            <a:pPr marL="914400" lvl="1" indent="-457200">
              <a:buFont typeface="Wingdings" panose="05000000000000000000" pitchFamily="2" charset="2"/>
              <a:buChar char="q"/>
            </a:pPr>
            <a:r>
              <a:rPr lang="en-US" dirty="0" smtClean="0"/>
              <a:t>Unbundling</a:t>
            </a:r>
          </a:p>
          <a:p>
            <a:pPr marL="914400" lvl="1" indent="-457200">
              <a:buFont typeface="Wingdings" panose="05000000000000000000" pitchFamily="2" charset="2"/>
              <a:buChar char="q"/>
            </a:pPr>
            <a:r>
              <a:rPr lang="en-US" dirty="0" smtClean="0"/>
              <a:t>Establishing flexible timeframes</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13</a:t>
            </a:fld>
            <a:endParaRPr lang="en-US" dirty="0"/>
          </a:p>
        </p:txBody>
      </p:sp>
    </p:spTree>
    <p:extLst>
      <p:ext uri="{BB962C8B-B14F-4D97-AF65-F5344CB8AC3E}">
        <p14:creationId xmlns:p14="http://schemas.microsoft.com/office/powerpoint/2010/main" val="150106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768" y="714165"/>
            <a:ext cx="5966149" cy="2139553"/>
          </a:xfrm>
        </p:spPr>
        <p:txBody>
          <a:bodyPr>
            <a:normAutofit fontScale="90000"/>
          </a:bodyPr>
          <a:lstStyle/>
          <a:p>
            <a:pPr algn="ctr"/>
            <a:r>
              <a:rPr lang="en-US" b="1" dirty="0" smtClean="0"/>
              <a:t>Equal Employment Opportunity (EEO)</a:t>
            </a:r>
            <a:br>
              <a:rPr lang="en-US" b="1" dirty="0" smtClean="0"/>
            </a:br>
            <a:endParaRPr lang="en-US" b="1" dirty="0"/>
          </a:p>
        </p:txBody>
      </p:sp>
    </p:spTree>
    <p:extLst>
      <p:ext uri="{BB962C8B-B14F-4D97-AF65-F5344CB8AC3E}">
        <p14:creationId xmlns:p14="http://schemas.microsoft.com/office/powerpoint/2010/main" val="175435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9875" y="2199574"/>
            <a:ext cx="5402633" cy="3867939"/>
          </a:xfrm>
        </p:spPr>
        <p:txBody>
          <a:bodyPr/>
          <a:lstStyle/>
          <a:p>
            <a:r>
              <a:rPr lang="en-US" dirty="0" smtClean="0"/>
              <a:t>1273</a:t>
            </a:r>
          </a:p>
          <a:p>
            <a:r>
              <a:rPr lang="en-US" dirty="0" smtClean="0"/>
              <a:t>Electronic payrolls</a:t>
            </a:r>
          </a:p>
          <a:p>
            <a:pPr lvl="1"/>
            <a:r>
              <a:rPr lang="en-US" dirty="0" smtClean="0"/>
              <a:t>Breakout session with Tina Collins</a:t>
            </a:r>
          </a:p>
          <a:p>
            <a:r>
              <a:rPr lang="en-US" dirty="0" smtClean="0"/>
              <a:t>Project site visits</a:t>
            </a:r>
          </a:p>
          <a:p>
            <a:r>
              <a:rPr lang="en-US" dirty="0" smtClean="0"/>
              <a:t>Contract compliance reviews</a:t>
            </a:r>
          </a:p>
          <a:p>
            <a:r>
              <a:rPr lang="en-US" dirty="0" smtClean="0"/>
              <a:t>Commercially useful function</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15</a:t>
            </a:fld>
            <a:endParaRPr lang="en-US" dirty="0"/>
          </a:p>
        </p:txBody>
      </p:sp>
      <p:sp>
        <p:nvSpPr>
          <p:cNvPr id="6" name="Title 1"/>
          <p:cNvSpPr>
            <a:spLocks noGrp="1"/>
          </p:cNvSpPr>
          <p:nvPr>
            <p:ph type="title"/>
          </p:nvPr>
        </p:nvSpPr>
        <p:spPr>
          <a:xfrm>
            <a:off x="1478422" y="60022"/>
            <a:ext cx="6598777" cy="2139553"/>
          </a:xfrm>
        </p:spPr>
        <p:txBody>
          <a:bodyPr>
            <a:normAutofit/>
          </a:bodyPr>
          <a:lstStyle/>
          <a:p>
            <a:pPr algn="ctr"/>
            <a:r>
              <a:rPr lang="en-US" b="1" dirty="0" smtClean="0"/>
              <a:t>Equal Employment Opportunity (EEO)</a:t>
            </a:r>
            <a:br>
              <a:rPr lang="en-US" b="1" dirty="0" smtClean="0"/>
            </a:br>
            <a:endParaRPr lang="en-US" b="1" dirty="0"/>
          </a:p>
        </p:txBody>
      </p:sp>
    </p:spTree>
    <p:extLst>
      <p:ext uri="{BB962C8B-B14F-4D97-AF65-F5344CB8AC3E}">
        <p14:creationId xmlns:p14="http://schemas.microsoft.com/office/powerpoint/2010/main" val="3441849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3125" y="1131094"/>
            <a:ext cx="6984946" cy="2164556"/>
          </a:xfrm>
        </p:spPr>
        <p:txBody>
          <a:bodyPr/>
          <a:lstStyle/>
          <a:p>
            <a:r>
              <a:rPr lang="en-US" b="1" dirty="0" smtClean="0"/>
              <a:t>Questions and Comments?</a:t>
            </a:r>
            <a:endParaRPr lang="en-US" b="1" dirty="0"/>
          </a:p>
        </p:txBody>
      </p:sp>
      <p:sp>
        <p:nvSpPr>
          <p:cNvPr id="2" name="Content Placeholder 1"/>
          <p:cNvSpPr>
            <a:spLocks noGrp="1"/>
          </p:cNvSpPr>
          <p:nvPr>
            <p:ph idx="1"/>
          </p:nvPr>
        </p:nvSpPr>
        <p:spPr>
          <a:xfrm>
            <a:off x="1241371" y="2226469"/>
            <a:ext cx="7886700" cy="3263504"/>
          </a:xfrm>
        </p:spPr>
        <p:txBody>
          <a:bodyPr/>
          <a:lstStyle/>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16</a:t>
            </a:fld>
            <a:endParaRPr lang="en-US" dirty="0"/>
          </a:p>
        </p:txBody>
      </p:sp>
    </p:spTree>
    <p:extLst>
      <p:ext uri="{BB962C8B-B14F-4D97-AF65-F5344CB8AC3E}">
        <p14:creationId xmlns:p14="http://schemas.microsoft.com/office/powerpoint/2010/main" val="3670273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38475" y="1275835"/>
            <a:ext cx="4772025" cy="2010290"/>
          </a:xfrm>
        </p:spPr>
        <p:txBody>
          <a:bodyPr>
            <a:normAutofit/>
          </a:bodyPr>
          <a:lstStyle/>
          <a:p>
            <a:r>
              <a:rPr lang="en-US" b="1" dirty="0" smtClean="0"/>
              <a:t>ODOT SDBE OFFICE</a:t>
            </a:r>
            <a:endParaRPr lang="en-US" b="1" dirty="0"/>
          </a:p>
        </p:txBody>
      </p:sp>
      <p:sp>
        <p:nvSpPr>
          <p:cNvPr id="5" name="Subtitle 4"/>
          <p:cNvSpPr>
            <a:spLocks noGrp="1"/>
          </p:cNvSpPr>
          <p:nvPr>
            <p:ph type="subTitle" idx="1"/>
          </p:nvPr>
        </p:nvSpPr>
        <p:spPr>
          <a:xfrm>
            <a:off x="2924175" y="3209925"/>
            <a:ext cx="4962525" cy="2047875"/>
          </a:xfrm>
        </p:spPr>
        <p:txBody>
          <a:bodyPr>
            <a:normAutofit/>
          </a:bodyPr>
          <a:lstStyle/>
          <a:p>
            <a:endParaRPr lang="en-US" sz="2800" dirty="0"/>
          </a:p>
          <a:p>
            <a:r>
              <a:rPr lang="en-US" sz="2800" dirty="0" smtClean="0"/>
              <a:t>Marci Wright Administrator</a:t>
            </a:r>
            <a:endParaRPr lang="en-US" sz="2800" dirty="0"/>
          </a:p>
          <a:p>
            <a:r>
              <a:rPr lang="en-US" sz="1400" dirty="0"/>
              <a:t>Marci.wright@dot.state.oh.us</a:t>
            </a:r>
          </a:p>
          <a:p>
            <a:r>
              <a:rPr lang="en-US" sz="1400" dirty="0"/>
              <a:t>614-466-7699</a:t>
            </a:r>
          </a:p>
        </p:txBody>
      </p:sp>
    </p:spTree>
    <p:extLst>
      <p:ext uri="{BB962C8B-B14F-4D97-AF65-F5344CB8AC3E}">
        <p14:creationId xmlns:p14="http://schemas.microsoft.com/office/powerpoint/2010/main" val="1643277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246" y="82223"/>
            <a:ext cx="7214231" cy="1866218"/>
          </a:xfrm>
        </p:spPr>
        <p:txBody>
          <a:bodyPr>
            <a:noAutofit/>
          </a:bodyPr>
          <a:lstStyle/>
          <a:p>
            <a:r>
              <a:rPr lang="en-US" b="1" dirty="0" smtClean="0">
                <a:latin typeface="+mn-lt"/>
              </a:rPr>
              <a:t>Construction Program Update</a:t>
            </a:r>
            <a:endParaRPr lang="en-US" b="1" dirty="0">
              <a:latin typeface="+mn-lt"/>
            </a:endParaRPr>
          </a:p>
        </p:txBody>
      </p:sp>
      <p:sp>
        <p:nvSpPr>
          <p:cNvPr id="3" name="Content Placeholder 2"/>
          <p:cNvSpPr>
            <a:spLocks noGrp="1"/>
          </p:cNvSpPr>
          <p:nvPr>
            <p:ph idx="1"/>
          </p:nvPr>
        </p:nvSpPr>
        <p:spPr>
          <a:xfrm>
            <a:off x="2145366" y="1948441"/>
            <a:ext cx="6091512" cy="2600238"/>
          </a:xfrm>
        </p:spPr>
        <p:txBody>
          <a:bodyPr>
            <a:normAutofit/>
          </a:bodyPr>
          <a:lstStyle/>
          <a:p>
            <a:r>
              <a:rPr lang="en-US" sz="3200" dirty="0"/>
              <a:t>DBE Update</a:t>
            </a:r>
          </a:p>
          <a:p>
            <a:r>
              <a:rPr lang="en-US" sz="3200" dirty="0"/>
              <a:t>New DBE Rule</a:t>
            </a:r>
          </a:p>
          <a:p>
            <a:r>
              <a:rPr lang="en-US" sz="3200" dirty="0"/>
              <a:t>Good Faith Efforts (PN 013)</a:t>
            </a:r>
          </a:p>
          <a:p>
            <a:pPr lvl="1"/>
            <a:endParaRPr lang="en-US" sz="3200" b="1" dirty="0"/>
          </a:p>
        </p:txBody>
      </p:sp>
    </p:spTree>
    <p:extLst>
      <p:ext uri="{BB962C8B-B14F-4D97-AF65-F5344CB8AC3E}">
        <p14:creationId xmlns:p14="http://schemas.microsoft.com/office/powerpoint/2010/main" val="275815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4" y="207730"/>
            <a:ext cx="5186637" cy="994172"/>
          </a:xfrm>
        </p:spPr>
        <p:txBody>
          <a:bodyPr>
            <a:normAutofit/>
          </a:bodyPr>
          <a:lstStyle/>
          <a:p>
            <a:pPr algn="ctr"/>
            <a:r>
              <a:rPr lang="en-US" sz="6000" b="1" dirty="0" smtClean="0"/>
              <a:t>DBE Update</a:t>
            </a:r>
            <a:endParaRPr lang="en-US" sz="6000" b="1" dirty="0"/>
          </a:p>
        </p:txBody>
      </p:sp>
      <p:sp>
        <p:nvSpPr>
          <p:cNvPr id="3" name="Content Placeholder 2"/>
          <p:cNvSpPr>
            <a:spLocks noGrp="1"/>
          </p:cNvSpPr>
          <p:nvPr>
            <p:ph idx="1"/>
          </p:nvPr>
        </p:nvSpPr>
        <p:spPr>
          <a:xfrm>
            <a:off x="1965512" y="1598939"/>
            <a:ext cx="5186637" cy="3263504"/>
          </a:xfrm>
        </p:spPr>
        <p:txBody>
          <a:bodyPr>
            <a:normAutofit lnSpcReduction="10000"/>
          </a:bodyPr>
          <a:lstStyle/>
          <a:p>
            <a:r>
              <a:rPr lang="en-US" sz="3200" dirty="0" smtClean="0"/>
              <a:t>Program </a:t>
            </a:r>
            <a:r>
              <a:rPr lang="en-US" sz="3200" dirty="0" smtClean="0"/>
              <a:t>Performance</a:t>
            </a:r>
            <a:endParaRPr lang="en-US" sz="3200" dirty="0" smtClean="0"/>
          </a:p>
          <a:p>
            <a:r>
              <a:rPr lang="en-US" sz="3200" dirty="0" smtClean="0"/>
              <a:t>DBE New Rule</a:t>
            </a:r>
          </a:p>
          <a:p>
            <a:r>
              <a:rPr lang="en-US" sz="3200" dirty="0" smtClean="0"/>
              <a:t>Business Development</a:t>
            </a:r>
          </a:p>
          <a:p>
            <a:pPr lvl="1"/>
            <a:r>
              <a:rPr lang="en-US" dirty="0" smtClean="0"/>
              <a:t>Capacity Building Program - APB</a:t>
            </a:r>
          </a:p>
          <a:p>
            <a:pPr lvl="1"/>
            <a:r>
              <a:rPr lang="en-US" dirty="0" smtClean="0"/>
              <a:t>Mentor-Protégé Program</a:t>
            </a:r>
          </a:p>
          <a:p>
            <a:pPr lvl="1"/>
            <a:r>
              <a:rPr lang="en-US" dirty="0" smtClean="0"/>
              <a:t>Supportive Services</a:t>
            </a:r>
          </a:p>
          <a:p>
            <a:r>
              <a:rPr lang="en-US" sz="3200" dirty="0" smtClean="0"/>
              <a:t>Good Faith Efforts</a:t>
            </a:r>
          </a:p>
          <a:p>
            <a:endParaRPr lang="en-US" sz="3200" b="1" dirty="0" smtClean="0"/>
          </a:p>
          <a:p>
            <a:pPr lvl="1"/>
            <a:endParaRPr lang="en-US" sz="2800" b="1" dirty="0"/>
          </a:p>
        </p:txBody>
      </p:sp>
    </p:spTree>
    <p:extLst>
      <p:ext uri="{BB962C8B-B14F-4D97-AF65-F5344CB8AC3E}">
        <p14:creationId xmlns:p14="http://schemas.microsoft.com/office/powerpoint/2010/main" val="63884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741" y="225659"/>
            <a:ext cx="7698996" cy="994172"/>
          </a:xfrm>
        </p:spPr>
        <p:txBody>
          <a:bodyPr>
            <a:normAutofit fontScale="90000"/>
          </a:bodyPr>
          <a:lstStyle/>
          <a:p>
            <a:r>
              <a:rPr lang="en-US" b="1" dirty="0" smtClean="0"/>
              <a:t>DBE New Rule effective  - 11/3/2014</a:t>
            </a:r>
            <a:endParaRPr lang="en-US" b="1" dirty="0"/>
          </a:p>
        </p:txBody>
      </p:sp>
      <p:sp>
        <p:nvSpPr>
          <p:cNvPr id="3" name="Content Placeholder 2"/>
          <p:cNvSpPr>
            <a:spLocks noGrp="1"/>
          </p:cNvSpPr>
          <p:nvPr>
            <p:ph idx="1"/>
          </p:nvPr>
        </p:nvSpPr>
        <p:spPr>
          <a:xfrm>
            <a:off x="1995767" y="1374821"/>
            <a:ext cx="6825504" cy="4407413"/>
          </a:xfrm>
        </p:spPr>
        <p:txBody>
          <a:bodyPr>
            <a:noAutofit/>
          </a:bodyPr>
          <a:lstStyle/>
          <a:p>
            <a:r>
              <a:rPr lang="en-US" b="1" dirty="0" smtClean="0"/>
              <a:t>Certification</a:t>
            </a:r>
          </a:p>
          <a:p>
            <a:pPr lvl="1"/>
            <a:r>
              <a:rPr lang="en-US" sz="3200" dirty="0" smtClean="0"/>
              <a:t>New business size standard not to exceed  </a:t>
            </a:r>
            <a:r>
              <a:rPr lang="en-US" sz="3200" b="1" dirty="0" smtClean="0"/>
              <a:t>$23.98 Million</a:t>
            </a:r>
          </a:p>
          <a:p>
            <a:pPr lvl="1"/>
            <a:r>
              <a:rPr lang="en-US" sz="3200" dirty="0" smtClean="0"/>
              <a:t>New personal </a:t>
            </a:r>
            <a:r>
              <a:rPr lang="en-US" sz="3200" dirty="0"/>
              <a:t>n</a:t>
            </a:r>
            <a:r>
              <a:rPr lang="en-US" sz="3200" dirty="0" smtClean="0"/>
              <a:t>et </a:t>
            </a:r>
            <a:r>
              <a:rPr lang="en-US" sz="3200" dirty="0"/>
              <a:t>w</a:t>
            </a:r>
            <a:r>
              <a:rPr lang="en-US" sz="3200" dirty="0" smtClean="0"/>
              <a:t>orth form with new information requested</a:t>
            </a:r>
          </a:p>
          <a:p>
            <a:pPr lvl="1"/>
            <a:r>
              <a:rPr lang="en-US" sz="3200" dirty="0" smtClean="0"/>
              <a:t>Primary activity declared</a:t>
            </a:r>
          </a:p>
          <a:p>
            <a:pPr lvl="2"/>
            <a:r>
              <a:rPr lang="en-US" sz="3200" dirty="0" smtClean="0"/>
              <a:t>Codes verified by certifying agent</a:t>
            </a:r>
          </a:p>
        </p:txBody>
      </p:sp>
    </p:spTree>
    <p:extLst>
      <p:ext uri="{BB962C8B-B14F-4D97-AF65-F5344CB8AC3E}">
        <p14:creationId xmlns:p14="http://schemas.microsoft.com/office/powerpoint/2010/main" val="326996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1323" y="1594719"/>
            <a:ext cx="2693672" cy="3745658"/>
          </a:xfrm>
          <a:prstGeom prst="rect">
            <a:avLst/>
          </a:prstGeom>
        </p:spPr>
      </p:pic>
      <p:sp>
        <p:nvSpPr>
          <p:cNvPr id="9" name="TextBox 8"/>
          <p:cNvSpPr txBox="1"/>
          <p:nvPr/>
        </p:nvSpPr>
        <p:spPr>
          <a:xfrm>
            <a:off x="4744995" y="2010043"/>
            <a:ext cx="3903705" cy="3517886"/>
          </a:xfrm>
          <a:prstGeom prst="rect">
            <a:avLst/>
          </a:prstGeom>
          <a:noFill/>
        </p:spPr>
        <p:txBody>
          <a:bodyPr wrap="square" rtlCol="0">
            <a:spAutoFit/>
          </a:bodyPr>
          <a:lstStyle/>
          <a:p>
            <a:pPr algn="just">
              <a:lnSpc>
                <a:spcPct val="105000"/>
              </a:lnSpc>
            </a:pPr>
            <a:r>
              <a:rPr lang="en-US" sz="2400" b="1" dirty="0"/>
              <a:t>Goal Thermometer</a:t>
            </a:r>
            <a:endParaRPr lang="en-US" sz="2100" b="1" dirty="0"/>
          </a:p>
          <a:p>
            <a:pPr>
              <a:lnSpc>
                <a:spcPct val="105000"/>
              </a:lnSpc>
            </a:pPr>
            <a:r>
              <a:rPr lang="en-US" sz="2100" dirty="0"/>
              <a:t> </a:t>
            </a:r>
            <a:br>
              <a:rPr lang="en-US" sz="2100" dirty="0"/>
            </a:br>
            <a:r>
              <a:rPr lang="en-US" sz="2100" dirty="0"/>
              <a:t>For Federal Fiscal Year 2015, </a:t>
            </a:r>
            <a:br>
              <a:rPr lang="en-US" sz="2100" dirty="0"/>
            </a:br>
            <a:r>
              <a:rPr lang="en-US" sz="2100" dirty="0"/>
              <a:t>First Quarter </a:t>
            </a:r>
            <a:r>
              <a:rPr lang="en-US" sz="1500" dirty="0"/>
              <a:t>(10/1/2014 – 12/31/2014)</a:t>
            </a:r>
            <a:br>
              <a:rPr lang="en-US" sz="1500" dirty="0"/>
            </a:br>
            <a:r>
              <a:rPr lang="en-US" sz="2100" dirty="0"/>
              <a:t>Ohio’s overall DBE Goal was 8.9%...</a:t>
            </a:r>
            <a:br>
              <a:rPr lang="en-US" sz="2100" dirty="0"/>
            </a:br>
            <a:r>
              <a:rPr lang="en-US" sz="2100" dirty="0"/>
              <a:t/>
            </a:r>
            <a:br>
              <a:rPr lang="en-US" sz="2100" dirty="0"/>
            </a:br>
            <a:r>
              <a:rPr lang="en-US" sz="2100" b="1" dirty="0"/>
              <a:t>Our actual performance was 10.06%!</a:t>
            </a:r>
          </a:p>
          <a:p>
            <a:endParaRPr lang="en-US" sz="2100" dirty="0"/>
          </a:p>
        </p:txBody>
      </p:sp>
      <p:sp>
        <p:nvSpPr>
          <p:cNvPr id="4" name="Title 1"/>
          <p:cNvSpPr txBox="1">
            <a:spLocks/>
          </p:cNvSpPr>
          <p:nvPr/>
        </p:nvSpPr>
        <p:spPr>
          <a:xfrm>
            <a:off x="1470212" y="234623"/>
            <a:ext cx="7205937" cy="9941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smtClean="0"/>
              <a:t>DBE Program Goal Performance</a:t>
            </a:r>
            <a:endParaRPr lang="en-US" b="1" dirty="0"/>
          </a:p>
        </p:txBody>
      </p:sp>
    </p:spTree>
    <p:extLst>
      <p:ext uri="{BB962C8B-B14F-4D97-AF65-F5344CB8AC3E}">
        <p14:creationId xmlns:p14="http://schemas.microsoft.com/office/powerpoint/2010/main" val="121771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387" y="243588"/>
            <a:ext cx="6491562" cy="994172"/>
          </a:xfrm>
        </p:spPr>
        <p:txBody>
          <a:bodyPr>
            <a:normAutofit fontScale="90000"/>
          </a:bodyPr>
          <a:lstStyle/>
          <a:p>
            <a:pPr algn="ctr"/>
            <a:r>
              <a:rPr lang="en-US" b="1" dirty="0" smtClean="0"/>
              <a:t>What’s new in ODOT’s DBE Certification Program</a:t>
            </a:r>
            <a:endParaRPr lang="en-US" b="1" dirty="0"/>
          </a:p>
        </p:txBody>
      </p:sp>
      <p:sp>
        <p:nvSpPr>
          <p:cNvPr id="3" name="Content Placeholder 2"/>
          <p:cNvSpPr>
            <a:spLocks noGrp="1"/>
          </p:cNvSpPr>
          <p:nvPr>
            <p:ph idx="1"/>
          </p:nvPr>
        </p:nvSpPr>
        <p:spPr>
          <a:xfrm>
            <a:off x="1529697" y="1894773"/>
            <a:ext cx="6967158" cy="4480389"/>
          </a:xfrm>
        </p:spPr>
        <p:txBody>
          <a:bodyPr>
            <a:normAutofit/>
          </a:bodyPr>
          <a:lstStyle/>
          <a:p>
            <a:r>
              <a:rPr lang="en-US" sz="3200" dirty="0" smtClean="0"/>
              <a:t>DBE Directory new location </a:t>
            </a:r>
            <a:r>
              <a:rPr lang="en-US" sz="3200" dirty="0" smtClean="0">
                <a:hlinkClick r:id="rId3"/>
              </a:rPr>
              <a:t>transportation.ohio.gov/</a:t>
            </a:r>
            <a:r>
              <a:rPr lang="en-US" sz="3200" dirty="0" err="1" smtClean="0">
                <a:hlinkClick r:id="rId3"/>
              </a:rPr>
              <a:t>dbe</a:t>
            </a:r>
            <a:r>
              <a:rPr lang="en-US" sz="3200" dirty="0" smtClean="0"/>
              <a:t> </a:t>
            </a:r>
            <a:endParaRPr lang="en-US" sz="3200" dirty="0" smtClean="0"/>
          </a:p>
          <a:p>
            <a:pPr marL="0" indent="0">
              <a:buNone/>
            </a:pPr>
            <a:r>
              <a:rPr lang="en-US" sz="3200" dirty="0" smtClean="0"/>
              <a:t> </a:t>
            </a:r>
            <a:endParaRPr lang="en-US" sz="3200" dirty="0" smtClean="0"/>
          </a:p>
          <a:p>
            <a:pPr lvl="1"/>
            <a:r>
              <a:rPr lang="en-US" sz="2800" dirty="0" smtClean="0"/>
              <a:t>Ethnicity and gender included</a:t>
            </a:r>
          </a:p>
          <a:p>
            <a:pPr lvl="1"/>
            <a:r>
              <a:rPr lang="en-US" sz="2800" dirty="0" smtClean="0"/>
              <a:t>Prequalification status included</a:t>
            </a:r>
          </a:p>
          <a:p>
            <a:pPr lvl="1"/>
            <a:r>
              <a:rPr lang="en-US" sz="2800" dirty="0" smtClean="0"/>
              <a:t>List may be exported and sorted</a:t>
            </a:r>
          </a:p>
          <a:p>
            <a:pPr lvl="1"/>
            <a:endParaRPr lang="en-US" sz="2800" dirty="0" smtClean="0"/>
          </a:p>
          <a:p>
            <a:pPr lvl="1"/>
            <a:endParaRPr lang="en-US" sz="2800" dirty="0"/>
          </a:p>
        </p:txBody>
      </p:sp>
    </p:spTree>
    <p:extLst>
      <p:ext uri="{BB962C8B-B14F-4D97-AF65-F5344CB8AC3E}">
        <p14:creationId xmlns:p14="http://schemas.microsoft.com/office/powerpoint/2010/main" val="9934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6925" y="285158"/>
            <a:ext cx="6448425" cy="994172"/>
          </a:xfrm>
        </p:spPr>
        <p:txBody>
          <a:bodyPr/>
          <a:lstStyle/>
          <a:p>
            <a:r>
              <a:rPr lang="en-US" b="1" dirty="0" smtClean="0"/>
              <a:t>Proposal Note 013</a:t>
            </a:r>
            <a:endParaRPr lang="en-US" b="1" dirty="0"/>
          </a:p>
        </p:txBody>
      </p:sp>
      <p:sp>
        <p:nvSpPr>
          <p:cNvPr id="2" name="Content Placeholder 1"/>
          <p:cNvSpPr>
            <a:spLocks noGrp="1"/>
          </p:cNvSpPr>
          <p:nvPr>
            <p:ph idx="1"/>
          </p:nvPr>
        </p:nvSpPr>
        <p:spPr>
          <a:xfrm>
            <a:off x="2066925" y="1542872"/>
            <a:ext cx="6448425" cy="4046077"/>
          </a:xfrm>
        </p:spPr>
        <p:txBody>
          <a:bodyPr>
            <a:normAutofit/>
          </a:bodyPr>
          <a:lstStyle/>
          <a:p>
            <a:r>
              <a:rPr lang="en-US" dirty="0" smtClean="0"/>
              <a:t>Bidders must submit names and addresses of DBE firms that will participate</a:t>
            </a:r>
          </a:p>
          <a:p>
            <a:pPr lvl="1"/>
            <a:r>
              <a:rPr lang="en-US" dirty="0" smtClean="0"/>
              <a:t>Breakout session today with Tina Collins 4 p.m.</a:t>
            </a:r>
          </a:p>
          <a:p>
            <a:r>
              <a:rPr lang="en-US" dirty="0" smtClean="0"/>
              <a:t>Bidder’s commitment to use DBEs listed</a:t>
            </a:r>
          </a:p>
          <a:p>
            <a:r>
              <a:rPr lang="en-US" dirty="0" smtClean="0"/>
              <a:t>Confirmation from DBEs</a:t>
            </a:r>
          </a:p>
          <a:p>
            <a:r>
              <a:rPr lang="en-US" dirty="0" smtClean="0"/>
              <a:t>Documentation of Good Faith Efforts if goal is not met</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7</a:t>
            </a:fld>
            <a:endParaRPr lang="en-US" dirty="0"/>
          </a:p>
        </p:txBody>
      </p:sp>
      <p:sp>
        <p:nvSpPr>
          <p:cNvPr id="4" name="TextBox 3"/>
          <p:cNvSpPr txBox="1"/>
          <p:nvPr/>
        </p:nvSpPr>
        <p:spPr>
          <a:xfrm>
            <a:off x="2353901" y="5948127"/>
            <a:ext cx="3865830" cy="369332"/>
          </a:xfrm>
          <a:prstGeom prst="rect">
            <a:avLst/>
          </a:prstGeom>
          <a:noFill/>
        </p:spPr>
        <p:txBody>
          <a:bodyPr wrap="square" rtlCol="0">
            <a:spAutoFit/>
          </a:bodyPr>
          <a:lstStyle/>
          <a:p>
            <a:r>
              <a:rPr lang="en-US" b="1" dirty="0"/>
              <a:t>Good Faith Efforts </a:t>
            </a:r>
            <a:r>
              <a:rPr lang="en-US" b="1" dirty="0" smtClean="0"/>
              <a:t>49 CFR Part 26.53</a:t>
            </a:r>
            <a:endParaRPr lang="en-US" dirty="0"/>
          </a:p>
        </p:txBody>
      </p:sp>
    </p:spTree>
    <p:extLst>
      <p:ext uri="{BB962C8B-B14F-4D97-AF65-F5344CB8AC3E}">
        <p14:creationId xmlns:p14="http://schemas.microsoft.com/office/powerpoint/2010/main" val="1217510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8666" y="365919"/>
            <a:ext cx="6384089" cy="994172"/>
          </a:xfrm>
        </p:spPr>
        <p:txBody>
          <a:bodyPr/>
          <a:lstStyle/>
          <a:p>
            <a:pPr algn="ctr"/>
            <a:r>
              <a:rPr lang="en-US" b="1" dirty="0" smtClean="0"/>
              <a:t>Assurances 26.13</a:t>
            </a:r>
            <a:endParaRPr lang="en-US" b="1" dirty="0"/>
          </a:p>
        </p:txBody>
      </p:sp>
      <p:sp>
        <p:nvSpPr>
          <p:cNvPr id="2" name="Content Placeholder 1"/>
          <p:cNvSpPr>
            <a:spLocks noGrp="1"/>
          </p:cNvSpPr>
          <p:nvPr>
            <p:ph idx="1"/>
          </p:nvPr>
        </p:nvSpPr>
        <p:spPr>
          <a:xfrm>
            <a:off x="2031065" y="1527221"/>
            <a:ext cx="6384090" cy="4907762"/>
          </a:xfrm>
        </p:spPr>
        <p:txBody>
          <a:bodyPr>
            <a:normAutofit/>
          </a:bodyPr>
          <a:lstStyle/>
          <a:p>
            <a:r>
              <a:rPr lang="en-US" dirty="0" smtClean="0"/>
              <a:t>Failure by contractor to carry out these requirements is a material breach. . . which may result in the termination of this contract or other remedy as the recipient deems appropriate, including, but not limited to:</a:t>
            </a:r>
          </a:p>
          <a:p>
            <a:pPr lvl="1"/>
            <a:r>
              <a:rPr lang="en-US" dirty="0" smtClean="0"/>
              <a:t>Withholding progress payments</a:t>
            </a:r>
          </a:p>
          <a:p>
            <a:pPr lvl="1"/>
            <a:r>
              <a:rPr lang="en-US" dirty="0" smtClean="0"/>
              <a:t>Assessing sanctions</a:t>
            </a:r>
          </a:p>
          <a:p>
            <a:pPr lvl="1"/>
            <a:r>
              <a:rPr lang="en-US" dirty="0" smtClean="0"/>
              <a:t>Liquidated damages</a:t>
            </a:r>
          </a:p>
          <a:p>
            <a:pPr lvl="1"/>
            <a:r>
              <a:rPr lang="en-US" dirty="0" smtClean="0"/>
              <a:t>Disqualification from future </a:t>
            </a:r>
            <a:r>
              <a:rPr lang="en-US" dirty="0" smtClean="0"/>
              <a:t>biddings </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8</a:t>
            </a:fld>
            <a:endParaRPr lang="en-US" dirty="0"/>
          </a:p>
        </p:txBody>
      </p:sp>
    </p:spTree>
    <p:extLst>
      <p:ext uri="{BB962C8B-B14F-4D97-AF65-F5344CB8AC3E}">
        <p14:creationId xmlns:p14="http://schemas.microsoft.com/office/powerpoint/2010/main" val="3646060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8518" y="488979"/>
            <a:ext cx="8005482" cy="994172"/>
          </a:xfrm>
        </p:spPr>
        <p:txBody>
          <a:bodyPr>
            <a:normAutofit/>
          </a:bodyPr>
          <a:lstStyle/>
          <a:p>
            <a:pPr algn="ctr"/>
            <a:r>
              <a:rPr lang="en-US" b="1" dirty="0" smtClean="0"/>
              <a:t>Proposal Note 013</a:t>
            </a:r>
            <a:endParaRPr lang="en-US" b="1" dirty="0"/>
          </a:p>
        </p:txBody>
      </p:sp>
      <p:sp>
        <p:nvSpPr>
          <p:cNvPr id="2" name="Content Placeholder 1"/>
          <p:cNvSpPr>
            <a:spLocks noGrp="1"/>
          </p:cNvSpPr>
          <p:nvPr>
            <p:ph idx="1"/>
          </p:nvPr>
        </p:nvSpPr>
        <p:spPr>
          <a:xfrm>
            <a:off x="1968873" y="1862258"/>
            <a:ext cx="6915150" cy="4025793"/>
          </a:xfrm>
        </p:spPr>
        <p:txBody>
          <a:bodyPr>
            <a:normAutofit/>
          </a:bodyPr>
          <a:lstStyle/>
          <a:p>
            <a:r>
              <a:rPr lang="en-US" dirty="0" smtClean="0"/>
              <a:t>Firm </a:t>
            </a:r>
            <a:r>
              <a:rPr lang="en-US" dirty="0" smtClean="0"/>
              <a:t>must use committed DBEs unless firm receives State’s written </a:t>
            </a:r>
            <a:r>
              <a:rPr lang="en-US" dirty="0" smtClean="0"/>
              <a:t>consent</a:t>
            </a:r>
          </a:p>
          <a:p>
            <a:pPr marL="0" indent="0">
              <a:buNone/>
            </a:pPr>
            <a:endParaRPr lang="en-US" dirty="0" smtClean="0"/>
          </a:p>
          <a:p>
            <a:r>
              <a:rPr lang="en-US" dirty="0" smtClean="0"/>
              <a:t>If a firm </a:t>
            </a:r>
            <a:r>
              <a:rPr lang="en-US" dirty="0"/>
              <a:t>terminates or </a:t>
            </a:r>
            <a:r>
              <a:rPr lang="en-US" dirty="0" smtClean="0"/>
              <a:t>replaces </a:t>
            </a:r>
            <a:r>
              <a:rPr lang="en-US" dirty="0"/>
              <a:t>DBE </a:t>
            </a:r>
            <a:r>
              <a:rPr lang="en-US" dirty="0" smtClean="0"/>
              <a:t>without consent, prime not entitled to payment for work performed</a:t>
            </a:r>
            <a:endParaRPr lang="en-US" dirty="0"/>
          </a:p>
        </p:txBody>
      </p:sp>
      <p:sp>
        <p:nvSpPr>
          <p:cNvPr id="5" name="Slide Number Placeholder 4"/>
          <p:cNvSpPr>
            <a:spLocks noGrp="1"/>
          </p:cNvSpPr>
          <p:nvPr>
            <p:ph type="sldNum" sz="quarter" idx="12"/>
          </p:nvPr>
        </p:nvSpPr>
        <p:spPr/>
        <p:txBody>
          <a:bodyPr/>
          <a:lstStyle/>
          <a:p>
            <a:fld id="{7BC40F64-1E02-4C77-9596-3AC31BE9453F}" type="slidenum">
              <a:rPr lang="en-US" smtClean="0"/>
              <a:t>9</a:t>
            </a:fld>
            <a:endParaRPr lang="en-US" dirty="0"/>
          </a:p>
        </p:txBody>
      </p:sp>
    </p:spTree>
    <p:extLst>
      <p:ext uri="{BB962C8B-B14F-4D97-AF65-F5344CB8AC3E}">
        <p14:creationId xmlns:p14="http://schemas.microsoft.com/office/powerpoint/2010/main" val="134831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BC9191-EFBE-4D00-AFCF-189A7DB7E0CF}"/>
</file>

<file path=customXml/itemProps2.xml><?xml version="1.0" encoding="utf-8"?>
<ds:datastoreItem xmlns:ds="http://schemas.openxmlformats.org/officeDocument/2006/customXml" ds:itemID="{187C7A88-E5E1-45F4-A491-9DA80FBA29B0}"/>
</file>

<file path=customXml/itemProps3.xml><?xml version="1.0" encoding="utf-8"?>
<ds:datastoreItem xmlns:ds="http://schemas.openxmlformats.org/officeDocument/2006/customXml" ds:itemID="{ED988124-D7D5-4EDB-9F99-64EB29F38BC4}"/>
</file>

<file path=docProps/app.xml><?xml version="1.0" encoding="utf-8"?>
<Properties xmlns="http://schemas.openxmlformats.org/officeDocument/2006/extended-properties" xmlns:vt="http://schemas.openxmlformats.org/officeDocument/2006/docPropsVTypes">
  <Template>Office Theme</Template>
  <TotalTime>134</TotalTime>
  <Words>942</Words>
  <Application>Microsoft Office PowerPoint</Application>
  <PresentationFormat>On-screen Show (4:3)</PresentationFormat>
  <Paragraphs>113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Construction Program Update EEO and DBE</vt:lpstr>
      <vt:lpstr>Construction Program Update</vt:lpstr>
      <vt:lpstr>DBE Update</vt:lpstr>
      <vt:lpstr>DBE New Rule effective  - 11/3/2014</vt:lpstr>
      <vt:lpstr>PowerPoint Presentation</vt:lpstr>
      <vt:lpstr>What’s new in ODOT’s DBE Certification Program</vt:lpstr>
      <vt:lpstr>Proposal Note 013</vt:lpstr>
      <vt:lpstr>Assurances 26.13</vt:lpstr>
      <vt:lpstr>Proposal Note 013</vt:lpstr>
      <vt:lpstr>Proposal Note 013</vt:lpstr>
      <vt:lpstr>Appendix A—Good Faith Efforts</vt:lpstr>
      <vt:lpstr>Appendix A—Good Faith Efforts</vt:lpstr>
      <vt:lpstr>Appendix A—Good Faith Efforts</vt:lpstr>
      <vt:lpstr>Equal Employment Opportunity (EEO) </vt:lpstr>
      <vt:lpstr>Equal Employment Opportunity (EEO) </vt:lpstr>
      <vt:lpstr>Questions and Comments?</vt:lpstr>
      <vt:lpstr>ODOT SDBE OFFICE</vt:lpstr>
    </vt:vector>
  </TitlesOfParts>
  <Company>Ohio Dept. of Transportation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Claudette Durham</dc:creator>
  <cp:lastModifiedBy>Claudette Durham</cp:lastModifiedBy>
  <cp:revision>23</cp:revision>
  <dcterms:created xsi:type="dcterms:W3CDTF">2015-01-30T17:21:05Z</dcterms:created>
  <dcterms:modified xsi:type="dcterms:W3CDTF">2015-03-16T20:15:01Z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ies>
</file>